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642" r:id="rId2"/>
    <p:sldId id="621" r:id="rId3"/>
    <p:sldId id="694" r:id="rId4"/>
    <p:sldId id="695" r:id="rId5"/>
    <p:sldId id="713" r:id="rId6"/>
    <p:sldId id="698" r:id="rId7"/>
    <p:sldId id="696" r:id="rId8"/>
    <p:sldId id="705" r:id="rId9"/>
    <p:sldId id="697" r:id="rId10"/>
    <p:sldId id="716" r:id="rId11"/>
    <p:sldId id="717" r:id="rId12"/>
    <p:sldId id="714" r:id="rId13"/>
    <p:sldId id="701" r:id="rId14"/>
    <p:sldId id="702" r:id="rId15"/>
    <p:sldId id="718" r:id="rId16"/>
    <p:sldId id="700" r:id="rId17"/>
    <p:sldId id="706" r:id="rId18"/>
    <p:sldId id="703" r:id="rId19"/>
    <p:sldId id="719" r:id="rId20"/>
    <p:sldId id="704" r:id="rId21"/>
    <p:sldId id="707" r:id="rId22"/>
    <p:sldId id="709" r:id="rId23"/>
    <p:sldId id="710" r:id="rId24"/>
    <p:sldId id="711" r:id="rId25"/>
    <p:sldId id="712" r:id="rId26"/>
    <p:sldId id="720" r:id="rId27"/>
    <p:sldId id="586" r:id="rId28"/>
    <p:sldId id="708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AEC"/>
    <a:srgbClr val="203864"/>
    <a:srgbClr val="294884"/>
    <a:srgbClr val="E7D4E8"/>
    <a:srgbClr val="3664B3"/>
    <a:srgbClr val="FFFFFF"/>
    <a:srgbClr val="FF0201"/>
    <a:srgbClr val="FE4D57"/>
    <a:srgbClr val="F2E7E2"/>
    <a:srgbClr val="C9E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74"/>
    <p:restoredTop sz="94669"/>
  </p:normalViewPr>
  <p:slideViewPr>
    <p:cSldViewPr snapToGrid="0" snapToObjects="1">
      <p:cViewPr>
        <p:scale>
          <a:sx n="84" d="100"/>
          <a:sy n="84" d="100"/>
        </p:scale>
        <p:origin x="96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28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F7E7C-E8D2-7243-9D62-2BBBAEFE8CEB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5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667F-67F5-0748-B3A2-273DA7DF42A8}" type="datetimeFigureOut">
              <a:rPr lang="en-US" smtClean="0"/>
              <a:t>3/31/18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0DA4-6C4B-EC41-A4B9-7F0F10043200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50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77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4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1A3F-36E9-6749-A474-D8CF249BF917}" type="datetimeFigureOut">
              <a:rPr lang="en-US" smtClean="0"/>
              <a:t>3/31/18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77787" y="127001"/>
            <a:ext cx="9317039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</a:t>
            </a: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de Medicina</a:t>
            </a:r>
            <a:endParaRPr lang="pt-BR" sz="24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Programa de Pós-Graduação em Cardiologia e Ciências Cardiovasculares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Hospital de Clinicas de Porto Alegre</a:t>
            </a: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Laboratório de Fisiopatologia do Exercício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358774" y="1855239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71753" y="2436156"/>
            <a:ext cx="86179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54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Saúde baseada em evidências</a:t>
            </a:r>
          </a:p>
          <a:p>
            <a:pPr algn="ctr" eaLnBrk="1" hangingPunct="1">
              <a:defRPr/>
            </a:pPr>
            <a:r>
              <a:rPr lang="pt-BR" sz="4800" i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O mínimo que precisamos saber</a:t>
            </a:r>
          </a:p>
          <a:p>
            <a:pPr algn="ctr" eaLnBrk="1" hangingPunct="1">
              <a:defRPr/>
            </a:pPr>
            <a:endParaRPr lang="pt-BR" sz="13800" i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4451" y="4538548"/>
            <a:ext cx="213706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www.github.com/lhelal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osf.io</a:t>
            </a:r>
            <a:r>
              <a:rPr lang="en-US" sz="1600" dirty="0" smtClean="0">
                <a:solidFill>
                  <a:schemeClr val="bg1"/>
                </a:solidFill>
              </a:rPr>
              <a:t>/6xzyf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lucas.helal@ufrgs.br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53" y="6160167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5794290" y="6190794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239423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11" y="4579128"/>
            <a:ext cx="1243003" cy="124300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8990" y="5742251"/>
            <a:ext cx="143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@</a:t>
            </a:r>
            <a:r>
              <a:rPr lang="pt-BR" dirty="0" err="1" smtClean="0">
                <a:solidFill>
                  <a:srgbClr val="FFFF00"/>
                </a:solidFill>
              </a:rPr>
              <a:t>lucashelal</a:t>
            </a:r>
            <a:r>
              <a:rPr lang="pt-BR" dirty="0" smtClean="0">
                <a:solidFill>
                  <a:srgbClr val="FFFF00"/>
                </a:solidFill>
              </a:rPr>
              <a:t>_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2159567" y="4433652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855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Causalidade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730615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O que não é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42" name="Retângulo Arredondado 41"/>
          <p:cNvSpPr/>
          <p:nvPr/>
        </p:nvSpPr>
        <p:spPr>
          <a:xfrm>
            <a:off x="475928" y="2751322"/>
            <a:ext cx="3379792" cy="1615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FFFF00"/>
                </a:solidFill>
              </a:rPr>
              <a:t>Sedentarismo</a:t>
            </a:r>
            <a:endParaRPr lang="pt-BR" sz="3200" b="1" dirty="0">
              <a:solidFill>
                <a:srgbClr val="FFFF00"/>
              </a:solidFill>
            </a:endParaRPr>
          </a:p>
        </p:txBody>
      </p:sp>
      <p:sp>
        <p:nvSpPr>
          <p:cNvPr id="43" name="Retângulo Arredondado 42"/>
          <p:cNvSpPr/>
          <p:nvPr/>
        </p:nvSpPr>
        <p:spPr>
          <a:xfrm>
            <a:off x="5212080" y="2751322"/>
            <a:ext cx="3433148" cy="1615440"/>
          </a:xfrm>
          <a:prstGeom prst="round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FFFF00"/>
                </a:solidFill>
              </a:rPr>
              <a:t>Hipertensão</a:t>
            </a:r>
            <a:endParaRPr lang="pt-BR" sz="3200" b="1" dirty="0">
              <a:solidFill>
                <a:srgbClr val="FFFF00"/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0" y="6473184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Hernan</a:t>
            </a:r>
            <a:r>
              <a:rPr lang="pt-BR" dirty="0" smtClean="0">
                <a:solidFill>
                  <a:srgbClr val="FFFF00"/>
                </a:solidFill>
              </a:rPr>
              <a:t> M, J </a:t>
            </a:r>
            <a:r>
              <a:rPr lang="pt-BR" dirty="0" err="1" smtClean="0">
                <a:solidFill>
                  <a:srgbClr val="FFFF00"/>
                </a:solidFill>
              </a:rPr>
              <a:t>Clin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Epidemiol</a:t>
            </a:r>
            <a:r>
              <a:rPr lang="pt-BR" dirty="0" smtClean="0">
                <a:solidFill>
                  <a:srgbClr val="FFFF00"/>
                </a:solidFill>
              </a:rPr>
              <a:t>, 2013.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17" name="Seta Circular 16"/>
          <p:cNvSpPr/>
          <p:nvPr/>
        </p:nvSpPr>
        <p:spPr>
          <a:xfrm>
            <a:off x="3695700" y="1923800"/>
            <a:ext cx="1676400" cy="143256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Seta Circular 24"/>
          <p:cNvSpPr/>
          <p:nvPr/>
        </p:nvSpPr>
        <p:spPr>
          <a:xfrm rot="10800000">
            <a:off x="3695700" y="3830805"/>
            <a:ext cx="1676400" cy="143256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5626707" y="4615157"/>
            <a:ext cx="2806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smtClean="0">
                <a:solidFill>
                  <a:srgbClr val="FFFF00"/>
                </a:solidFill>
              </a:rPr>
              <a:t>Causalidade reversa</a:t>
            </a:r>
            <a:endParaRPr lang="pt-BR" sz="2800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Causalidade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730615"/>
            <a:ext cx="1681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O que não é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42" name="Retângulo Arredondado 41"/>
          <p:cNvSpPr/>
          <p:nvPr/>
        </p:nvSpPr>
        <p:spPr>
          <a:xfrm>
            <a:off x="491168" y="2640581"/>
            <a:ext cx="2099632" cy="709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FFFF00"/>
                </a:solidFill>
              </a:rPr>
              <a:t>Sedentarismo</a:t>
            </a:r>
            <a:endParaRPr lang="pt-BR" sz="2400" b="1" dirty="0">
              <a:solidFill>
                <a:srgbClr val="FFFF00"/>
              </a:solidFill>
            </a:endParaRPr>
          </a:p>
        </p:txBody>
      </p:sp>
      <p:sp>
        <p:nvSpPr>
          <p:cNvPr id="43" name="Retângulo Arredondado 42"/>
          <p:cNvSpPr/>
          <p:nvPr/>
        </p:nvSpPr>
        <p:spPr>
          <a:xfrm>
            <a:off x="6263640" y="2640580"/>
            <a:ext cx="2381588" cy="709163"/>
          </a:xfrm>
          <a:prstGeom prst="round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FFFF00"/>
                </a:solidFill>
              </a:rPr>
              <a:t>Hipertensão</a:t>
            </a:r>
            <a:endParaRPr lang="pt-BR" sz="2400" b="1" dirty="0">
              <a:solidFill>
                <a:srgbClr val="FFFF00"/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0" y="6473184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Hernan</a:t>
            </a:r>
            <a:r>
              <a:rPr lang="pt-BR" dirty="0" smtClean="0">
                <a:solidFill>
                  <a:srgbClr val="FFFF00"/>
                </a:solidFill>
              </a:rPr>
              <a:t> M, J </a:t>
            </a:r>
            <a:r>
              <a:rPr lang="pt-BR" dirty="0" err="1" smtClean="0">
                <a:solidFill>
                  <a:srgbClr val="FFFF00"/>
                </a:solidFill>
              </a:rPr>
              <a:t>Clin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Epidemiol</a:t>
            </a:r>
            <a:r>
              <a:rPr lang="pt-BR" dirty="0" smtClean="0">
                <a:solidFill>
                  <a:srgbClr val="FFFF00"/>
                </a:solidFill>
              </a:rPr>
              <a:t>, 2013.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11" name="Retângulo Arredondado 10"/>
          <p:cNvSpPr/>
          <p:nvPr/>
        </p:nvSpPr>
        <p:spPr>
          <a:xfrm>
            <a:off x="3415512" y="2640580"/>
            <a:ext cx="2099632" cy="709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FFFF00"/>
                </a:solidFill>
              </a:rPr>
              <a:t>Obesidade</a:t>
            </a:r>
            <a:endParaRPr lang="pt-BR" sz="2400" b="1" dirty="0">
              <a:solidFill>
                <a:srgbClr val="FFFF00"/>
              </a:solidFill>
            </a:endParaRPr>
          </a:p>
        </p:txBody>
      </p:sp>
      <p:sp>
        <p:nvSpPr>
          <p:cNvPr id="13" name="Seta Circular 12"/>
          <p:cNvSpPr/>
          <p:nvPr/>
        </p:nvSpPr>
        <p:spPr>
          <a:xfrm>
            <a:off x="2412172" y="2013960"/>
            <a:ext cx="1212448" cy="110084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 Circular 13"/>
          <p:cNvSpPr/>
          <p:nvPr/>
        </p:nvSpPr>
        <p:spPr>
          <a:xfrm>
            <a:off x="5356374" y="2013960"/>
            <a:ext cx="1212448" cy="1100840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 Arredondado 14"/>
          <p:cNvSpPr/>
          <p:nvPr/>
        </p:nvSpPr>
        <p:spPr>
          <a:xfrm>
            <a:off x="3415512" y="4465320"/>
            <a:ext cx="2099632" cy="9994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err="1" smtClean="0">
                <a:solidFill>
                  <a:srgbClr val="FFFF00"/>
                </a:solidFill>
              </a:rPr>
              <a:t>U</a:t>
            </a:r>
            <a:endParaRPr lang="pt-BR" sz="2400" b="1" dirty="0" smtClean="0">
              <a:solidFill>
                <a:srgbClr val="FFFF00"/>
              </a:solidFill>
            </a:endParaRPr>
          </a:p>
          <a:p>
            <a:pPr algn="ctr"/>
            <a:r>
              <a:rPr lang="pt-BR" sz="2400" i="1" dirty="0" smtClean="0">
                <a:solidFill>
                  <a:srgbClr val="FFFF00"/>
                </a:solidFill>
              </a:rPr>
              <a:t>(ruído)</a:t>
            </a:r>
            <a:endParaRPr lang="pt-BR" sz="2400" i="1" dirty="0">
              <a:solidFill>
                <a:srgbClr val="FFFF00"/>
              </a:solidFill>
            </a:endParaRPr>
          </a:p>
        </p:txBody>
      </p:sp>
      <p:cxnSp>
        <p:nvCxnSpPr>
          <p:cNvPr id="3" name="Conector de Seta Reta 2"/>
          <p:cNvCxnSpPr>
            <a:stCxn id="42" idx="2"/>
            <a:endCxn id="15" idx="1"/>
          </p:cNvCxnSpPr>
          <p:nvPr/>
        </p:nvCxnSpPr>
        <p:spPr>
          <a:xfrm>
            <a:off x="1540984" y="3349743"/>
            <a:ext cx="1874528" cy="1615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5" idx="3"/>
            <a:endCxn id="43" idx="2"/>
          </p:cNvCxnSpPr>
          <p:nvPr/>
        </p:nvCxnSpPr>
        <p:spPr>
          <a:xfrm flipV="1">
            <a:off x="5515144" y="3349743"/>
            <a:ext cx="1939290" cy="16153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11" idx="2"/>
            <a:endCxn id="15" idx="0"/>
          </p:cNvCxnSpPr>
          <p:nvPr/>
        </p:nvCxnSpPr>
        <p:spPr>
          <a:xfrm>
            <a:off x="4465328" y="3349742"/>
            <a:ext cx="0" cy="11155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11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Causalidade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730615"/>
            <a:ext cx="4721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Um grande problema a ser resolvido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2" name="Triângulo 21"/>
          <p:cNvSpPr/>
          <p:nvPr/>
        </p:nvSpPr>
        <p:spPr>
          <a:xfrm>
            <a:off x="361835" y="1685925"/>
            <a:ext cx="8482132" cy="44148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623832" y="5478531"/>
            <a:ext cx="7958138" cy="7143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>
            <a:off x="829353" y="4856299"/>
            <a:ext cx="7958138" cy="7143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885829" y="4175465"/>
            <a:ext cx="7958138" cy="7143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/>
          <p:cNvSpPr/>
          <p:nvPr/>
        </p:nvSpPr>
        <p:spPr>
          <a:xfrm>
            <a:off x="1118218" y="3530349"/>
            <a:ext cx="7958138" cy="7143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696792" y="2819222"/>
            <a:ext cx="7958138" cy="7143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2412125" y="5602272"/>
            <a:ext cx="4725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Relatos </a:t>
            </a:r>
            <a:r>
              <a:rPr lang="pt-BR" sz="2800" b="1" smtClean="0">
                <a:solidFill>
                  <a:schemeClr val="bg1"/>
                </a:solidFill>
              </a:rPr>
              <a:t>de caso/Séries de caso</a:t>
            </a:r>
            <a:endParaRPr lang="pt-BR" sz="2800" b="1">
              <a:solidFill>
                <a:schemeClr val="bg1"/>
              </a:solidFill>
            </a:endParaRPr>
          </a:p>
        </p:txBody>
      </p:sp>
      <p:sp>
        <p:nvSpPr>
          <p:cNvPr id="37" name="CaixaDeTexto 36"/>
          <p:cNvSpPr txBox="1"/>
          <p:nvPr/>
        </p:nvSpPr>
        <p:spPr>
          <a:xfrm>
            <a:off x="3263978" y="4955311"/>
            <a:ext cx="3201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smtClean="0">
                <a:solidFill>
                  <a:schemeClr val="bg1"/>
                </a:solidFill>
              </a:rPr>
              <a:t>Estudos transversais</a:t>
            </a:r>
            <a:endParaRPr lang="pt-BR" sz="2800" b="1">
              <a:solidFill>
                <a:schemeClr val="bg1"/>
              </a:solidFill>
            </a:endParaRPr>
          </a:p>
        </p:txBody>
      </p:sp>
      <p:sp>
        <p:nvSpPr>
          <p:cNvPr id="38" name="CaixaDeTexto 37"/>
          <p:cNvSpPr txBox="1"/>
          <p:nvPr/>
        </p:nvSpPr>
        <p:spPr>
          <a:xfrm>
            <a:off x="2568257" y="4306927"/>
            <a:ext cx="4413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smtClean="0">
                <a:solidFill>
                  <a:schemeClr val="bg1"/>
                </a:solidFill>
              </a:rPr>
              <a:t>Estudos de casos e controles</a:t>
            </a:r>
            <a:endParaRPr lang="pt-BR" sz="2800" b="1">
              <a:solidFill>
                <a:schemeClr val="bg1"/>
              </a:solidFill>
            </a:endParaRPr>
          </a:p>
        </p:txBody>
      </p:sp>
      <p:sp>
        <p:nvSpPr>
          <p:cNvPr id="39" name="CaixaDeTexto 38"/>
          <p:cNvSpPr txBox="1"/>
          <p:nvPr/>
        </p:nvSpPr>
        <p:spPr>
          <a:xfrm>
            <a:off x="3235402" y="3615573"/>
            <a:ext cx="2986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smtClean="0">
                <a:solidFill>
                  <a:schemeClr val="bg1"/>
                </a:solidFill>
              </a:rPr>
              <a:t>Estudos de coortes</a:t>
            </a:r>
            <a:endParaRPr lang="pt-BR" sz="2800" b="1">
              <a:solidFill>
                <a:schemeClr val="bg1"/>
              </a:solidFill>
            </a:endParaRPr>
          </a:p>
        </p:txBody>
      </p:sp>
      <p:sp>
        <p:nvSpPr>
          <p:cNvPr id="40" name="CaixaDeTexto 39"/>
          <p:cNvSpPr txBox="1"/>
          <p:nvPr/>
        </p:nvSpPr>
        <p:spPr>
          <a:xfrm>
            <a:off x="4229337" y="2970457"/>
            <a:ext cx="747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smtClean="0">
                <a:solidFill>
                  <a:schemeClr val="bg1"/>
                </a:solidFill>
              </a:rPr>
              <a:t>ECR</a:t>
            </a:r>
            <a:endParaRPr lang="pt-BR" sz="2800" b="1">
              <a:solidFill>
                <a:schemeClr val="bg1"/>
              </a:solidFill>
            </a:endParaRPr>
          </a:p>
        </p:txBody>
      </p:sp>
      <p:sp>
        <p:nvSpPr>
          <p:cNvPr id="41" name="CaixaDeTexto 40"/>
          <p:cNvSpPr txBox="1"/>
          <p:nvPr/>
        </p:nvSpPr>
        <p:spPr>
          <a:xfrm>
            <a:off x="4058521" y="2180936"/>
            <a:ext cx="1088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smtClean="0">
                <a:solidFill>
                  <a:schemeClr val="bg1"/>
                </a:solidFill>
              </a:rPr>
              <a:t>SRMA</a:t>
            </a:r>
            <a:endParaRPr lang="pt-BR" sz="2800" b="1">
              <a:solidFill>
                <a:schemeClr val="bg1"/>
              </a:solidFill>
            </a:endParaRPr>
          </a:p>
        </p:txBody>
      </p:sp>
      <p:sp>
        <p:nvSpPr>
          <p:cNvPr id="34" name="Seta para a Esquerda e para Cima 33"/>
          <p:cNvSpPr/>
          <p:nvPr/>
        </p:nvSpPr>
        <p:spPr>
          <a:xfrm rot="15662396">
            <a:off x="5326183" y="1992264"/>
            <a:ext cx="1171575" cy="998782"/>
          </a:xfrm>
          <a:prstGeom prst="leftUpArrow">
            <a:avLst>
              <a:gd name="adj1" fmla="val 13556"/>
              <a:gd name="adj2" fmla="val 25000"/>
              <a:gd name="adj3" fmla="val 25000"/>
            </a:avLst>
          </a:prstGeom>
          <a:solidFill>
            <a:srgbClr val="E93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Causalidade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5"/>
            <a:ext cx="7610904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730615"/>
            <a:ext cx="767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O caso da vitamina E como fator de proteção cardiovascular</a:t>
            </a:r>
            <a:endParaRPr lang="pt-BR" sz="2400" i="1" dirty="0">
              <a:solidFill>
                <a:srgbClr val="FFFF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33" y="1550191"/>
            <a:ext cx="6864306" cy="4607983"/>
          </a:xfrm>
          <a:prstGeom prst="roundRect">
            <a:avLst>
              <a:gd name="adj" fmla="val 11086"/>
            </a:avLst>
          </a:prstGeom>
        </p:spPr>
      </p:pic>
      <p:sp>
        <p:nvSpPr>
          <p:cNvPr id="3" name="CaixaDeTexto 2"/>
          <p:cNvSpPr txBox="1"/>
          <p:nvPr/>
        </p:nvSpPr>
        <p:spPr>
          <a:xfrm>
            <a:off x="128588" y="6472930"/>
            <a:ext cx="306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Gey</a:t>
            </a:r>
            <a:r>
              <a:rPr lang="pt-BR" dirty="0" smtClean="0">
                <a:solidFill>
                  <a:srgbClr val="FFFF00"/>
                </a:solidFill>
              </a:rPr>
              <a:t> et al. </a:t>
            </a:r>
            <a:r>
              <a:rPr lang="pt-BR" dirty="0" err="1" smtClean="0">
                <a:solidFill>
                  <a:srgbClr val="FFFF00"/>
                </a:solidFill>
              </a:rPr>
              <a:t>Am</a:t>
            </a:r>
            <a:r>
              <a:rPr lang="pt-BR" dirty="0" smtClean="0">
                <a:solidFill>
                  <a:srgbClr val="FFFF00"/>
                </a:solidFill>
              </a:rPr>
              <a:t> J </a:t>
            </a:r>
            <a:r>
              <a:rPr lang="pt-BR" dirty="0" err="1" smtClean="0">
                <a:solidFill>
                  <a:srgbClr val="FFFF00"/>
                </a:solidFill>
              </a:rPr>
              <a:t>Clin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Nutr</a:t>
            </a:r>
            <a:r>
              <a:rPr lang="pt-BR" dirty="0" smtClean="0">
                <a:solidFill>
                  <a:srgbClr val="FFFF00"/>
                </a:solidFill>
              </a:rPr>
              <a:t>, 1991.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69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Causalidade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5"/>
            <a:ext cx="7610904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730615"/>
            <a:ext cx="767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O caso da vitamina E como fator de proteção cardiovascular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28588" y="6472930"/>
            <a:ext cx="248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Ye</a:t>
            </a:r>
            <a:r>
              <a:rPr lang="pt-BR" dirty="0" smtClean="0">
                <a:solidFill>
                  <a:srgbClr val="FFFF00"/>
                </a:solidFill>
              </a:rPr>
              <a:t> et al. </a:t>
            </a:r>
            <a:r>
              <a:rPr lang="pt-BR" dirty="0" err="1" smtClean="0">
                <a:solidFill>
                  <a:srgbClr val="FFFF00"/>
                </a:solidFill>
              </a:rPr>
              <a:t>PLoS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One</a:t>
            </a:r>
            <a:r>
              <a:rPr lang="pt-BR" dirty="0" smtClean="0">
                <a:solidFill>
                  <a:srgbClr val="FFFF00"/>
                </a:solidFill>
              </a:rPr>
              <a:t>, 2013.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5" y="1582100"/>
            <a:ext cx="7491121" cy="4619067"/>
          </a:xfrm>
          <a:prstGeom prst="roundRect">
            <a:avLst>
              <a:gd name="adj" fmla="val 3237"/>
            </a:avLst>
          </a:prstGeom>
        </p:spPr>
      </p:pic>
    </p:spTree>
    <p:extLst>
      <p:ext uri="{BB962C8B-B14F-4D97-AF65-F5344CB8AC3E}">
        <p14:creationId xmlns:p14="http://schemas.microsoft.com/office/powerpoint/2010/main" val="175054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Causalidade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5"/>
            <a:ext cx="7610904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730615"/>
            <a:ext cx="3567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Ensaio clínico randomizado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177260" y="1715323"/>
            <a:ext cx="2659660" cy="780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smtClean="0"/>
              <a:t>Pacientes</a:t>
            </a:r>
            <a:endParaRPr lang="pt-BR" sz="3200"/>
          </a:p>
        </p:txBody>
      </p:sp>
      <p:sp>
        <p:nvSpPr>
          <p:cNvPr id="6" name="Losango 5"/>
          <p:cNvSpPr/>
          <p:nvPr/>
        </p:nvSpPr>
        <p:spPr>
          <a:xfrm>
            <a:off x="4190721" y="2535926"/>
            <a:ext cx="640080" cy="64008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err="1" smtClean="0"/>
              <a:t>R</a:t>
            </a:r>
            <a:endParaRPr lang="pt-BR" sz="2400" dirty="0"/>
          </a:p>
        </p:txBody>
      </p:sp>
      <p:cxnSp>
        <p:nvCxnSpPr>
          <p:cNvPr id="13" name="Conector de Seta Reta 12"/>
          <p:cNvCxnSpPr>
            <a:stCxn id="6" idx="2"/>
            <a:endCxn id="20" idx="0"/>
          </p:cNvCxnSpPr>
          <p:nvPr/>
        </p:nvCxnSpPr>
        <p:spPr>
          <a:xfrm flipH="1">
            <a:off x="2127444" y="3176006"/>
            <a:ext cx="2383317" cy="50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stCxn id="6" idx="2"/>
            <a:endCxn id="21" idx="0"/>
          </p:cNvCxnSpPr>
          <p:nvPr/>
        </p:nvCxnSpPr>
        <p:spPr>
          <a:xfrm>
            <a:off x="4510761" y="3176006"/>
            <a:ext cx="2375975" cy="505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Arredondado 19"/>
          <p:cNvSpPr/>
          <p:nvPr/>
        </p:nvSpPr>
        <p:spPr>
          <a:xfrm>
            <a:off x="1077628" y="3681283"/>
            <a:ext cx="2099632" cy="709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FFFF00"/>
                </a:solidFill>
              </a:rPr>
              <a:t>Tratamento</a:t>
            </a:r>
            <a:endParaRPr lang="pt-BR" sz="2400" b="1" dirty="0">
              <a:solidFill>
                <a:srgbClr val="FFFF00"/>
              </a:solidFill>
            </a:endParaRPr>
          </a:p>
        </p:txBody>
      </p:sp>
      <p:sp>
        <p:nvSpPr>
          <p:cNvPr id="21" name="Retângulo Arredondado 20"/>
          <p:cNvSpPr/>
          <p:nvPr/>
        </p:nvSpPr>
        <p:spPr>
          <a:xfrm>
            <a:off x="5836920" y="3681283"/>
            <a:ext cx="2099632" cy="709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FFFF00"/>
                </a:solidFill>
              </a:rPr>
              <a:t>Controle</a:t>
            </a:r>
            <a:endParaRPr lang="pt-BR" sz="2400" b="1" dirty="0">
              <a:solidFill>
                <a:srgbClr val="FFFF00"/>
              </a:solidFill>
            </a:endParaRPr>
          </a:p>
        </p:txBody>
      </p:sp>
      <p:sp>
        <p:nvSpPr>
          <p:cNvPr id="26" name="Retângulo Arredondado 25"/>
          <p:cNvSpPr/>
          <p:nvPr/>
        </p:nvSpPr>
        <p:spPr>
          <a:xfrm>
            <a:off x="1077628" y="5330582"/>
            <a:ext cx="2099632" cy="709162"/>
          </a:xfrm>
          <a:prstGeom prst="round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FFFF00"/>
                </a:solidFill>
              </a:rPr>
              <a:t>Desfecho</a:t>
            </a:r>
            <a:endParaRPr lang="pt-BR" sz="2400" b="1" dirty="0">
              <a:solidFill>
                <a:srgbClr val="FFFF00"/>
              </a:solidFill>
            </a:endParaRPr>
          </a:p>
        </p:txBody>
      </p:sp>
      <p:sp>
        <p:nvSpPr>
          <p:cNvPr id="27" name="Retângulo Arredondado 26"/>
          <p:cNvSpPr/>
          <p:nvPr/>
        </p:nvSpPr>
        <p:spPr>
          <a:xfrm>
            <a:off x="5836920" y="5330582"/>
            <a:ext cx="2099632" cy="709162"/>
          </a:xfrm>
          <a:prstGeom prst="round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>
                <a:solidFill>
                  <a:srgbClr val="FFFF00"/>
                </a:solidFill>
              </a:rPr>
              <a:t>Desfecho</a:t>
            </a:r>
            <a:endParaRPr lang="pt-BR" sz="2400" b="1" dirty="0">
              <a:solidFill>
                <a:srgbClr val="FFFF00"/>
              </a:solidFill>
            </a:endParaRPr>
          </a:p>
        </p:txBody>
      </p:sp>
      <p:cxnSp>
        <p:nvCxnSpPr>
          <p:cNvPr id="28" name="Conector de Seta Reta 27"/>
          <p:cNvCxnSpPr>
            <a:stCxn id="20" idx="2"/>
            <a:endCxn id="26" idx="0"/>
          </p:cNvCxnSpPr>
          <p:nvPr/>
        </p:nvCxnSpPr>
        <p:spPr>
          <a:xfrm>
            <a:off x="2127444" y="4390445"/>
            <a:ext cx="0" cy="94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stCxn id="21" idx="2"/>
            <a:endCxn id="27" idx="0"/>
          </p:cNvCxnSpPr>
          <p:nvPr/>
        </p:nvCxnSpPr>
        <p:spPr>
          <a:xfrm>
            <a:off x="6886736" y="4390445"/>
            <a:ext cx="0" cy="94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/>
          <p:cNvSpPr txBox="1"/>
          <p:nvPr/>
        </p:nvSpPr>
        <p:spPr>
          <a:xfrm>
            <a:off x="2944194" y="4390445"/>
            <a:ext cx="312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rgbClr val="FFFF00"/>
                </a:solidFill>
              </a:rPr>
              <a:t>Grupos </a:t>
            </a:r>
            <a:r>
              <a:rPr lang="pt-BR" i="1" smtClean="0">
                <a:solidFill>
                  <a:srgbClr val="FFFF00"/>
                </a:solidFill>
              </a:rPr>
              <a:t>de características iguais</a:t>
            </a:r>
            <a:endParaRPr lang="pt-BR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0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Causalidade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914400" y="4194135"/>
            <a:ext cx="505326" cy="1720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052010" y="4194136"/>
            <a:ext cx="505326" cy="1720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5346030" y="4194135"/>
            <a:ext cx="505326" cy="1720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7387391" y="4194135"/>
            <a:ext cx="505326" cy="172051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3052010" y="3458789"/>
            <a:ext cx="505326" cy="735346"/>
          </a:xfrm>
          <a:prstGeom prst="rect">
            <a:avLst/>
          </a:prstGeom>
          <a:solidFill>
            <a:srgbClr val="E7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5346030" y="3458789"/>
            <a:ext cx="505326" cy="735346"/>
          </a:xfrm>
          <a:prstGeom prst="rect">
            <a:avLst/>
          </a:prstGeom>
          <a:solidFill>
            <a:srgbClr val="E7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/>
          <p:cNvSpPr/>
          <p:nvPr/>
        </p:nvSpPr>
        <p:spPr>
          <a:xfrm>
            <a:off x="7387391" y="3458789"/>
            <a:ext cx="505326" cy="735346"/>
          </a:xfrm>
          <a:prstGeom prst="rect">
            <a:avLst/>
          </a:prstGeom>
          <a:solidFill>
            <a:srgbClr val="E7D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5345706" y="2723442"/>
            <a:ext cx="505326" cy="7353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7387391" y="2723442"/>
            <a:ext cx="505326" cy="73534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7387391" y="1988096"/>
            <a:ext cx="505326" cy="735346"/>
          </a:xfrm>
          <a:prstGeom prst="rect">
            <a:avLst/>
          </a:prstGeom>
          <a:solidFill>
            <a:srgbClr val="E93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323528" y="3517584"/>
            <a:ext cx="1781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smtClean="0">
                <a:solidFill>
                  <a:schemeClr val="bg1"/>
                </a:solidFill>
              </a:rPr>
              <a:t>Curso natural da doença/evento</a:t>
            </a:r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2684027" y="2778410"/>
            <a:ext cx="1262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smtClean="0">
                <a:solidFill>
                  <a:schemeClr val="bg1"/>
                </a:solidFill>
              </a:rPr>
              <a:t>Efeito </a:t>
            </a:r>
          </a:p>
          <a:p>
            <a:pPr algn="ctr"/>
            <a:r>
              <a:rPr lang="pt-BR" b="1" dirty="0" err="1" smtClean="0">
                <a:solidFill>
                  <a:schemeClr val="bg1"/>
                </a:solidFill>
              </a:rPr>
              <a:t>Hawthorne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143480" y="2086163"/>
            <a:ext cx="936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smtClean="0">
                <a:solidFill>
                  <a:schemeClr val="bg1"/>
                </a:solidFill>
              </a:rPr>
              <a:t>Efeito </a:t>
            </a:r>
          </a:p>
          <a:p>
            <a:pPr algn="ctr"/>
            <a:r>
              <a:rPr lang="pt-BR" b="1" dirty="0" smtClean="0">
                <a:solidFill>
                  <a:schemeClr val="bg1"/>
                </a:solidFill>
              </a:rPr>
              <a:t>Placebo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489184" y="1309609"/>
            <a:ext cx="2273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</a:rPr>
              <a:t>Verdadeiro efeito </a:t>
            </a:r>
            <a:r>
              <a:rPr lang="pt-BR" b="1" smtClean="0">
                <a:solidFill>
                  <a:schemeClr val="bg1"/>
                </a:solidFill>
              </a:rPr>
              <a:t>do tratamento proposto</a:t>
            </a:r>
            <a:endParaRPr lang="pt-BR" b="1" dirty="0">
              <a:solidFill>
                <a:schemeClr val="bg1"/>
              </a:solidFill>
            </a:endParaRPr>
          </a:p>
        </p:txBody>
      </p:sp>
      <p:cxnSp>
        <p:nvCxnSpPr>
          <p:cNvPr id="26" name="Conector de Seta Reta 25"/>
          <p:cNvCxnSpPr/>
          <p:nvPr/>
        </p:nvCxnSpPr>
        <p:spPr>
          <a:xfrm>
            <a:off x="80504" y="6230857"/>
            <a:ext cx="8681843" cy="0"/>
          </a:xfrm>
          <a:prstGeom prst="straightConnector1">
            <a:avLst/>
          </a:prstGeom>
          <a:ln w="38100">
            <a:solidFill>
              <a:srgbClr val="E93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>
            <a:off x="247531" y="773479"/>
            <a:ext cx="633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Quão forte deve ser o nosso tratamento proposto</a:t>
            </a:r>
            <a:endParaRPr lang="pt-BR" sz="24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9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Causalidade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45275" y="709663"/>
            <a:ext cx="283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err="1" smtClean="0">
                <a:solidFill>
                  <a:srgbClr val="FFFF00"/>
                </a:solidFill>
              </a:rPr>
              <a:t>Take</a:t>
            </a:r>
            <a:r>
              <a:rPr lang="pt-BR" sz="2400" i="1" dirty="0" smtClean="0">
                <a:solidFill>
                  <a:srgbClr val="FFFF00"/>
                </a:solidFill>
              </a:rPr>
              <a:t>-home </a:t>
            </a:r>
            <a:r>
              <a:rPr lang="pt-BR" sz="2400" i="1" dirty="0" err="1" smtClean="0">
                <a:solidFill>
                  <a:srgbClr val="FFFF00"/>
                </a:solidFill>
              </a:rPr>
              <a:t>messages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5" name="Rounded Rectangle 1"/>
          <p:cNvSpPr/>
          <p:nvPr/>
        </p:nvSpPr>
        <p:spPr>
          <a:xfrm>
            <a:off x="-330672" y="2719616"/>
            <a:ext cx="9108912" cy="837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230032" y="2725996"/>
            <a:ext cx="8411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O desenho do estudo é o mais adequado para responder a minha pergunta?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7" name="Rounded Rectangle 1"/>
          <p:cNvSpPr/>
          <p:nvPr/>
        </p:nvSpPr>
        <p:spPr>
          <a:xfrm>
            <a:off x="-330672" y="4035326"/>
            <a:ext cx="7021032" cy="5976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230032" y="4087426"/>
            <a:ext cx="84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E sendo adequado, estou imune às incertezas?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3" name="Rounded Rectangle 1"/>
          <p:cNvSpPr/>
          <p:nvPr/>
        </p:nvSpPr>
        <p:spPr>
          <a:xfrm>
            <a:off x="-300192" y="5178326"/>
            <a:ext cx="7021032" cy="5976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ixaDeTexto 13"/>
          <p:cNvSpPr txBox="1"/>
          <p:nvPr/>
        </p:nvSpPr>
        <p:spPr>
          <a:xfrm>
            <a:off x="260512" y="5230426"/>
            <a:ext cx="841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Como avaliar o risco de viés do estudo?</a:t>
            </a:r>
            <a:endParaRPr lang="pt-B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1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7720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Viés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0125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590599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O que é?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421025" y="2621280"/>
            <a:ext cx="81438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i="1" dirty="0" smtClean="0">
                <a:solidFill>
                  <a:srgbClr val="FFFF00"/>
                </a:solidFill>
              </a:rPr>
              <a:t>”Qualquer fator, conhecido ou desconhecido, </a:t>
            </a:r>
            <a:r>
              <a:rPr lang="pt-BR" sz="4000" i="1" dirty="0" smtClean="0">
                <a:solidFill>
                  <a:srgbClr val="E93AEC"/>
                </a:solidFill>
              </a:rPr>
              <a:t>que traz ruído à relação de causalidade</a:t>
            </a:r>
            <a:r>
              <a:rPr lang="pt-BR" sz="4000" i="1" dirty="0" smtClean="0">
                <a:solidFill>
                  <a:srgbClr val="FFFF00"/>
                </a:solidFill>
              </a:rPr>
              <a:t>, se ela existir.”</a:t>
            </a:r>
            <a:endParaRPr lang="pt-BR" sz="4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7720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Viés de </a:t>
            </a: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interpretação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0125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590599"/>
            <a:ext cx="5184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Fazendo mau uso da evidência científica</a:t>
            </a:r>
            <a:endParaRPr lang="pt-BR" sz="2400" i="1" dirty="0">
              <a:solidFill>
                <a:srgbClr val="FFFF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30" y="1154353"/>
            <a:ext cx="4454789" cy="421419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22050" y="5368552"/>
            <a:ext cx="890436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 smtClean="0">
                <a:solidFill>
                  <a:srgbClr val="FFFF00"/>
                </a:solidFill>
              </a:rPr>
              <a:t>“...as perdas funcionais foram implacáveis e, </a:t>
            </a:r>
            <a:r>
              <a:rPr lang="pt-BR" sz="2000" i="1" dirty="0">
                <a:solidFill>
                  <a:srgbClr val="FFFF00"/>
                </a:solidFill>
              </a:rPr>
              <a:t>dos 18 participantes do estudo, 6 faleceram! Ou seja, </a:t>
            </a:r>
            <a:r>
              <a:rPr lang="pt-BR" sz="2000" b="1" i="1" dirty="0">
                <a:solidFill>
                  <a:srgbClr val="E93AEC"/>
                </a:solidFill>
              </a:rPr>
              <a:t>um terço não sobreviveu a 6 meses sem musculação</a:t>
            </a:r>
            <a:r>
              <a:rPr lang="pt-BR" sz="2000" i="1" dirty="0">
                <a:solidFill>
                  <a:srgbClr val="FFFF00"/>
                </a:solidFill>
              </a:rPr>
              <a:t>! Tragicamente, isso confirma que manter a funcionalidade é </a:t>
            </a:r>
            <a:r>
              <a:rPr lang="pt-BR" sz="2000" b="1" i="1" dirty="0" smtClean="0">
                <a:solidFill>
                  <a:srgbClr val="E93AEC"/>
                </a:solidFill>
              </a:rPr>
              <a:t>essencial para sobrevivência e que nós podemos salvar </a:t>
            </a:r>
            <a:r>
              <a:rPr lang="pt-BR" sz="2000" b="1" i="1" dirty="0">
                <a:solidFill>
                  <a:srgbClr val="E93AEC"/>
                </a:solidFill>
              </a:rPr>
              <a:t>vidas</a:t>
            </a:r>
            <a:r>
              <a:rPr lang="pt-BR" sz="2000" i="1" dirty="0">
                <a:solidFill>
                  <a:srgbClr val="FFFF00"/>
                </a:solidFill>
              </a:rPr>
              <a:t>!</a:t>
            </a:r>
            <a:r>
              <a:rPr lang="pt-BR" sz="2000" i="1" dirty="0">
                <a:solidFill>
                  <a:srgbClr val="FFFF00"/>
                </a:solidFill>
              </a:rPr>
              <a:t/>
            </a:r>
            <a:br>
              <a:rPr lang="pt-BR" sz="2000" i="1" dirty="0">
                <a:solidFill>
                  <a:srgbClr val="FFFF00"/>
                </a:solidFill>
              </a:rPr>
            </a:br>
            <a:endParaRPr lang="pt-BR" sz="2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21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Potenciais conflitos de interesses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Rounded Rectangle 1"/>
          <p:cNvSpPr/>
          <p:nvPr/>
        </p:nvSpPr>
        <p:spPr>
          <a:xfrm>
            <a:off x="-411684" y="2693817"/>
            <a:ext cx="9114249" cy="868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/>
          <p:cNvSpPr txBox="1"/>
          <p:nvPr/>
        </p:nvSpPr>
        <p:spPr>
          <a:xfrm>
            <a:off x="233243" y="2700197"/>
            <a:ext cx="8256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Coordenação de Aperfeiçoamento de Pessoal de Ensino Superior</a:t>
            </a:r>
          </a:p>
          <a:p>
            <a:r>
              <a:rPr lang="pt-BR" sz="2400" dirty="0" smtClean="0">
                <a:solidFill>
                  <a:srgbClr val="002060"/>
                </a:solidFill>
              </a:rPr>
              <a:t>(CAPES)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1" name="Rounded Rectangle 1"/>
          <p:cNvSpPr/>
          <p:nvPr/>
        </p:nvSpPr>
        <p:spPr>
          <a:xfrm>
            <a:off x="-325821" y="3870976"/>
            <a:ext cx="4424292" cy="4796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/>
          <p:cNvSpPr txBox="1"/>
          <p:nvPr/>
        </p:nvSpPr>
        <p:spPr>
          <a:xfrm>
            <a:off x="279496" y="3877356"/>
            <a:ext cx="817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Editor-associado: </a:t>
            </a:r>
            <a:r>
              <a:rPr lang="pt-BR" sz="2400" b="1" i="1" dirty="0" err="1" smtClean="0">
                <a:solidFill>
                  <a:srgbClr val="002060"/>
                </a:solidFill>
              </a:rPr>
              <a:t>Evidence</a:t>
            </a:r>
            <a:endParaRPr lang="pt-BR" sz="2400" b="1" i="1" dirty="0">
              <a:solidFill>
                <a:srgbClr val="002060"/>
              </a:solidFill>
            </a:endParaRPr>
          </a:p>
        </p:txBody>
      </p:sp>
      <p:sp>
        <p:nvSpPr>
          <p:cNvPr id="14" name="Rounded Rectangle 1"/>
          <p:cNvSpPr/>
          <p:nvPr/>
        </p:nvSpPr>
        <p:spPr>
          <a:xfrm>
            <a:off x="-411684" y="4665301"/>
            <a:ext cx="7284924" cy="576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296307" y="4700949"/>
            <a:ext cx="6294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Consultor científico: </a:t>
            </a:r>
            <a:r>
              <a:rPr lang="pt-BR" sz="2400" b="1" dirty="0" smtClean="0">
                <a:solidFill>
                  <a:srgbClr val="002060"/>
                </a:solidFill>
              </a:rPr>
              <a:t>American Heart </a:t>
            </a:r>
            <a:r>
              <a:rPr lang="pt-BR" sz="2400" b="1" dirty="0" err="1" smtClean="0">
                <a:solidFill>
                  <a:srgbClr val="002060"/>
                </a:solidFill>
              </a:rPr>
              <a:t>Association</a:t>
            </a:r>
            <a:endParaRPr lang="pt-BR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4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3148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Viés de </a:t>
            </a: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interpretação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55553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514399"/>
            <a:ext cx="3409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Argumento de autoridade</a:t>
            </a:r>
            <a:endParaRPr lang="pt-BR" sz="2400" i="1" dirty="0">
              <a:solidFill>
                <a:srgbClr val="FFFF00"/>
              </a:solidFill>
            </a:endParaRPr>
          </a:p>
        </p:txBody>
      </p:sp>
      <p:grpSp>
        <p:nvGrpSpPr>
          <p:cNvPr id="6" name="Grupo 5"/>
          <p:cNvGrpSpPr/>
          <p:nvPr/>
        </p:nvGrpSpPr>
        <p:grpSpPr>
          <a:xfrm>
            <a:off x="2174978" y="1021784"/>
            <a:ext cx="4706091" cy="4706091"/>
            <a:chOff x="1952196" y="1464043"/>
            <a:chExt cx="4014786" cy="4014786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196" y="1464043"/>
              <a:ext cx="4014786" cy="4014786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1959563" y="2357438"/>
              <a:ext cx="257175" cy="188595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/>
          <p:cNvSpPr txBox="1"/>
          <p:nvPr/>
        </p:nvSpPr>
        <p:spPr>
          <a:xfrm>
            <a:off x="106679" y="5750897"/>
            <a:ext cx="884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FFFF00"/>
                </a:solidFill>
              </a:rPr>
              <a:t> </a:t>
            </a:r>
            <a:r>
              <a:rPr lang="pt-BR" sz="2000" i="1" dirty="0" smtClean="0">
                <a:solidFill>
                  <a:srgbClr val="FFFF00"/>
                </a:solidFill>
              </a:rPr>
              <a:t>”De </a:t>
            </a:r>
            <a:r>
              <a:rPr lang="pt-BR" sz="2000" i="1" dirty="0">
                <a:solidFill>
                  <a:srgbClr val="FFFF00"/>
                </a:solidFill>
              </a:rPr>
              <a:t>acordo com os resultados, os aumentos de volume no glúteo ficaram de </a:t>
            </a:r>
            <a:r>
              <a:rPr lang="pt-BR" sz="2000" b="1" i="1" dirty="0">
                <a:solidFill>
                  <a:srgbClr val="E93AEC"/>
                </a:solidFill>
              </a:rPr>
              <a:t>13 a 18%</a:t>
            </a:r>
            <a:r>
              <a:rPr lang="pt-BR" sz="2000" i="1" dirty="0">
                <a:solidFill>
                  <a:srgbClr val="FFFF00"/>
                </a:solidFill>
              </a:rPr>
              <a:t>, dependo do grupo, enquanto no quadríceps os valores foram de </a:t>
            </a:r>
            <a:r>
              <a:rPr lang="pt-BR" sz="2000" b="1" i="1" dirty="0">
                <a:solidFill>
                  <a:srgbClr val="E93AEC"/>
                </a:solidFill>
              </a:rPr>
              <a:t>6 a 15%</a:t>
            </a:r>
            <a:r>
              <a:rPr lang="pt-BR" sz="2000" i="1" dirty="0">
                <a:solidFill>
                  <a:srgbClr val="FFFF00"/>
                </a:solidFill>
              </a:rPr>
              <a:t>, ou seja, o glúteo chegou a </a:t>
            </a:r>
            <a:r>
              <a:rPr lang="pt-BR" sz="2000" b="1" i="1" dirty="0">
                <a:solidFill>
                  <a:srgbClr val="E93AEC"/>
                </a:solidFill>
              </a:rPr>
              <a:t>crescer</a:t>
            </a:r>
            <a:r>
              <a:rPr lang="pt-BR" sz="2000" i="1" dirty="0">
                <a:solidFill>
                  <a:srgbClr val="FFFF00"/>
                </a:solidFill>
              </a:rPr>
              <a:t> mais que o </a:t>
            </a:r>
            <a:r>
              <a:rPr lang="pt-BR" sz="2000" b="1" i="1" dirty="0">
                <a:solidFill>
                  <a:srgbClr val="E93AEC"/>
                </a:solidFill>
              </a:rPr>
              <a:t>dobro</a:t>
            </a:r>
            <a:r>
              <a:rPr lang="pt-BR" sz="2000" i="1" dirty="0">
                <a:solidFill>
                  <a:srgbClr val="FFFF00"/>
                </a:solidFill>
              </a:rPr>
              <a:t> que o quadríceps</a:t>
            </a:r>
            <a:r>
              <a:rPr lang="pt-BR" sz="2000" i="1" dirty="0" smtClean="0">
                <a:solidFill>
                  <a:srgbClr val="FFFF00"/>
                </a:solidFill>
              </a:rPr>
              <a:t>!!”</a:t>
            </a:r>
            <a:endParaRPr lang="pt-BR" sz="20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74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Viés de interpretação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45275" y="679183"/>
            <a:ext cx="283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err="1" smtClean="0">
                <a:solidFill>
                  <a:srgbClr val="FFFF00"/>
                </a:solidFill>
              </a:rPr>
              <a:t>Take</a:t>
            </a:r>
            <a:r>
              <a:rPr lang="pt-BR" sz="2400" i="1" dirty="0" smtClean="0">
                <a:solidFill>
                  <a:srgbClr val="FFFF00"/>
                </a:solidFill>
              </a:rPr>
              <a:t>-home </a:t>
            </a:r>
            <a:r>
              <a:rPr lang="pt-BR" sz="2400" i="1" dirty="0" err="1" smtClean="0">
                <a:solidFill>
                  <a:srgbClr val="FFFF00"/>
                </a:solidFill>
              </a:rPr>
              <a:t>messages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5" name="Rounded Rectangle 1"/>
          <p:cNvSpPr/>
          <p:nvPr/>
        </p:nvSpPr>
        <p:spPr>
          <a:xfrm>
            <a:off x="-330672" y="2491016"/>
            <a:ext cx="9108912" cy="837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230032" y="2497396"/>
            <a:ext cx="8411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A evidência científica apresentada é sólida, apesar do uso de recursos linguísticos/estilísticos?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7" name="Rounded Rectangle 1"/>
          <p:cNvSpPr/>
          <p:nvPr/>
        </p:nvSpPr>
        <p:spPr>
          <a:xfrm>
            <a:off x="1920240" y="4213136"/>
            <a:ext cx="5562600" cy="165426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ixaDeTexto 7"/>
          <p:cNvSpPr txBox="1"/>
          <p:nvPr/>
        </p:nvSpPr>
        <p:spPr>
          <a:xfrm>
            <a:off x="1829318" y="4417636"/>
            <a:ext cx="55620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i="1" dirty="0" smtClean="0">
                <a:solidFill>
                  <a:srgbClr val="002060"/>
                </a:solidFill>
              </a:rPr>
              <a:t>”A parte boa da ciência é que ela traz a verdade independente do que você acredite.”</a:t>
            </a:r>
            <a:endParaRPr lang="pt-BR" sz="24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4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A Verdade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45275" y="816343"/>
            <a:ext cx="3791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Um estudo não é suficiente...</a:t>
            </a:r>
            <a:endParaRPr lang="pt-BR" sz="2400" i="1" dirty="0">
              <a:solidFill>
                <a:srgbClr val="FFFF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178" y="1376396"/>
            <a:ext cx="5253226" cy="5235388"/>
          </a:xfrm>
          <a:prstGeom prst="roundRect">
            <a:avLst>
              <a:gd name="adj" fmla="val 9099"/>
            </a:avLst>
          </a:prstGeom>
        </p:spPr>
      </p:pic>
      <p:sp>
        <p:nvSpPr>
          <p:cNvPr id="3" name="Retângulo 2"/>
          <p:cNvSpPr/>
          <p:nvPr/>
        </p:nvSpPr>
        <p:spPr>
          <a:xfrm>
            <a:off x="2141178" y="5273040"/>
            <a:ext cx="5253226" cy="3810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96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A Verdade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45275" y="816343"/>
            <a:ext cx="2401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Reprodutibilidade</a:t>
            </a:r>
            <a:endParaRPr lang="pt-BR" sz="2400" i="1" dirty="0">
              <a:solidFill>
                <a:srgbClr val="FFFF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b="6805"/>
          <a:stretch/>
        </p:blipFill>
        <p:spPr>
          <a:xfrm>
            <a:off x="1173512" y="1551690"/>
            <a:ext cx="6581107" cy="4604712"/>
          </a:xfrm>
          <a:prstGeom prst="roundRect">
            <a:avLst>
              <a:gd name="adj" fmla="val 9717"/>
            </a:avLst>
          </a:prstGeom>
        </p:spPr>
      </p:pic>
      <p:sp>
        <p:nvSpPr>
          <p:cNvPr id="5" name="CaixaDeTexto 4"/>
          <p:cNvSpPr txBox="1"/>
          <p:nvPr/>
        </p:nvSpPr>
        <p:spPr>
          <a:xfrm>
            <a:off x="0" y="6488668"/>
            <a:ext cx="289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Drummond C. Science, 2011.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1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A Verdade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45275" y="816343"/>
            <a:ext cx="212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Linha do tempo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r="48433"/>
          <a:stretch/>
        </p:blipFill>
        <p:spPr>
          <a:xfrm>
            <a:off x="4512764" y="816342"/>
            <a:ext cx="4432732" cy="5874017"/>
          </a:xfrm>
          <a:prstGeom prst="roundRect">
            <a:avLst>
              <a:gd name="adj" fmla="val 7728"/>
            </a:avLst>
          </a:prstGeom>
        </p:spPr>
      </p:pic>
      <p:cxnSp>
        <p:nvCxnSpPr>
          <p:cNvPr id="8" name="Conector de Seta Reta 7"/>
          <p:cNvCxnSpPr/>
          <p:nvPr/>
        </p:nvCxnSpPr>
        <p:spPr>
          <a:xfrm>
            <a:off x="4236720" y="944880"/>
            <a:ext cx="0" cy="5608320"/>
          </a:xfrm>
          <a:prstGeom prst="straightConnector1">
            <a:avLst/>
          </a:prstGeom>
          <a:ln w="38100">
            <a:solidFill>
              <a:srgbClr val="E93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/>
        </p:nvSpPr>
        <p:spPr>
          <a:xfrm>
            <a:off x="120306" y="6459974"/>
            <a:ext cx="225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Lau</a:t>
            </a:r>
            <a:r>
              <a:rPr lang="pt-BR" dirty="0" smtClean="0">
                <a:solidFill>
                  <a:srgbClr val="FFFF00"/>
                </a:solidFill>
              </a:rPr>
              <a:t> et al. NEJM, 1992.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13" name="Rounded Rectangle 1"/>
          <p:cNvSpPr/>
          <p:nvPr/>
        </p:nvSpPr>
        <p:spPr>
          <a:xfrm>
            <a:off x="-330672" y="2507208"/>
            <a:ext cx="3515832" cy="46166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ixaDeTexto 13"/>
          <p:cNvSpPr txBox="1"/>
          <p:nvPr/>
        </p:nvSpPr>
        <p:spPr>
          <a:xfrm>
            <a:off x="120306" y="2507208"/>
            <a:ext cx="3246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smtClean="0">
                <a:solidFill>
                  <a:srgbClr val="002060"/>
                </a:solidFill>
              </a:rPr>
              <a:t>Maturidade científica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5" name="Rounded Rectangle 1"/>
          <p:cNvSpPr/>
          <p:nvPr/>
        </p:nvSpPr>
        <p:spPr>
          <a:xfrm>
            <a:off x="-303429" y="3255164"/>
            <a:ext cx="3515832" cy="8427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/>
          <p:cNvSpPr txBox="1"/>
          <p:nvPr/>
        </p:nvSpPr>
        <p:spPr>
          <a:xfrm>
            <a:off x="147549" y="3255164"/>
            <a:ext cx="3246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Estudos iniciais tendem a superestimar efeitos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7" name="Rounded Rectangle 1"/>
          <p:cNvSpPr/>
          <p:nvPr/>
        </p:nvSpPr>
        <p:spPr>
          <a:xfrm>
            <a:off x="-303429" y="4372452"/>
            <a:ext cx="3515832" cy="8427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aixaDeTexto 17"/>
          <p:cNvSpPr txBox="1"/>
          <p:nvPr/>
        </p:nvSpPr>
        <p:spPr>
          <a:xfrm>
            <a:off x="147549" y="4372452"/>
            <a:ext cx="3246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A ciência empírica vai em direção à verdade</a:t>
            </a:r>
            <a:endParaRPr lang="pt-B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1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A Verdade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45275" y="816343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O que fazer?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5" name="Rounded Rectangle 1"/>
          <p:cNvSpPr/>
          <p:nvPr/>
        </p:nvSpPr>
        <p:spPr>
          <a:xfrm>
            <a:off x="-285847" y="2401725"/>
            <a:ext cx="7161430" cy="61579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147549" y="2478790"/>
            <a:ext cx="8996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Um estudo é suficiente para trazer a verdade?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7" name="Rounded Rectangle 1"/>
          <p:cNvSpPr/>
          <p:nvPr/>
        </p:nvSpPr>
        <p:spPr>
          <a:xfrm>
            <a:off x="-285847" y="4574712"/>
            <a:ext cx="9010321" cy="13841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E93AEC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47551" y="4651777"/>
            <a:ext cx="8576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E93AEC"/>
                </a:solidFill>
              </a:rPr>
              <a:t>Não sendo suficiente, quanto de prejuízo eu posso trazer ao meu paciente/cliente/aluno por ter adotado uma conduta precocemente?</a:t>
            </a:r>
            <a:endParaRPr lang="pt-BR" sz="2400" b="1" dirty="0">
              <a:solidFill>
                <a:srgbClr val="E93A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40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Saúde Baseada em Evidências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45275" y="724903"/>
            <a:ext cx="2137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O que é, afinal?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609601" y="2514600"/>
            <a:ext cx="78181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i="1" dirty="0" smtClean="0">
                <a:solidFill>
                  <a:srgbClr val="FFFF00"/>
                </a:solidFill>
              </a:rPr>
              <a:t>”A oferta de cuidados em saúde ao meu paciente/aluno/cliente com base na </a:t>
            </a:r>
            <a:r>
              <a:rPr lang="pt-BR" sz="3200" i="1" dirty="0" smtClean="0">
                <a:solidFill>
                  <a:srgbClr val="E93AEC"/>
                </a:solidFill>
              </a:rPr>
              <a:t>melhor evidência disponível </a:t>
            </a:r>
            <a:r>
              <a:rPr lang="pt-BR" sz="3200" i="1" dirty="0" smtClean="0">
                <a:solidFill>
                  <a:srgbClr val="FFFF00"/>
                </a:solidFill>
              </a:rPr>
              <a:t>para o problema que ele apresentar/trouxer, alinhada às suas </a:t>
            </a:r>
            <a:r>
              <a:rPr lang="pt-BR" sz="3200" i="1" dirty="0" smtClean="0">
                <a:solidFill>
                  <a:srgbClr val="E93AEC"/>
                </a:solidFill>
              </a:rPr>
              <a:t>preferências pessoais, aos riscos e benefícios, e ao custo total</a:t>
            </a:r>
            <a:r>
              <a:rPr lang="pt-BR" sz="3200" i="1" dirty="0" smtClean="0">
                <a:solidFill>
                  <a:srgbClr val="FFFF00"/>
                </a:solidFill>
              </a:rPr>
              <a:t>.”</a:t>
            </a:r>
            <a:endParaRPr lang="pt-BR" sz="32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73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250825" y="80996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600" b="1" kern="0" dirty="0" smtClean="0">
                <a:solidFill>
                  <a:srgbClr val="FFFF00"/>
                </a:solidFill>
                <a:latin typeface="Calibri" charset="0"/>
                <a:ea typeface="Calibri" charset="0"/>
                <a:cs typeface="Calibri" charset="0"/>
              </a:rPr>
              <a:t>Reconhecimento</a:t>
            </a:r>
            <a:endParaRPr lang="en-US" altLang="en-US" sz="3600" b="1" kern="0" dirty="0">
              <a:solidFill>
                <a:srgbClr val="FFFF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tângulo 43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0825" y="1094188"/>
            <a:ext cx="2663230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Andreia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Biolo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Anderson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Donelli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Angélica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Nardi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Beatriz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Schaan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Bruno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Follmer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Chris Shay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Cintia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Botton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Daniel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Umpierre</a:t>
            </a: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David Moher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Douglas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Soares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Fernando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Diefenthaeler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Filipe Ferrari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Gabriel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Trajano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Gabriela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Teló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Juliana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Beust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Larissa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Xavuer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Lucas Porto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Santos</a:t>
            </a:r>
          </a:p>
        </p:txBody>
      </p:sp>
      <p:sp>
        <p:nvSpPr>
          <p:cNvPr id="4" name="Rectangle 3"/>
          <p:cNvSpPr/>
          <p:nvPr/>
        </p:nvSpPr>
        <p:spPr>
          <a:xfrm>
            <a:off x="4348760" y="1094188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Luci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Pfeifer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Luis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Fernando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Deresz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Luis Fernando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Junior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Martin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Gibala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Matthew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Page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Marlos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Domingues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Patrícia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Bock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Paulo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Sehl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Ricardo Stein</a:t>
            </a: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Ruy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Silveira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Moraes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Ricardo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Dantas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de Lucas</a:t>
            </a: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Richard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Leite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Roberto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Lemos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Ronei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Pinto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Sandra Fuchs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Sheila Garcia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Stephanie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Pinto</a:t>
            </a:r>
            <a:b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</a:b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77787" y="127001"/>
            <a:ext cx="9317039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</a:t>
            </a: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de Medicina</a:t>
            </a:r>
            <a:endParaRPr lang="pt-BR" sz="24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Programa de Pós-Graduação em Cardiologia e Ciências Cardiovasculares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Hospital de Clinicas de Porto Alegre</a:t>
            </a: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Laboratório de Fisiopatologia do Exercício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358774" y="1855239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71753" y="2436156"/>
            <a:ext cx="861795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54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Saúde baseada em evidências</a:t>
            </a:r>
          </a:p>
          <a:p>
            <a:pPr algn="ctr" eaLnBrk="1" hangingPunct="1">
              <a:defRPr/>
            </a:pPr>
            <a:r>
              <a:rPr lang="pt-BR" sz="4800" i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O mínimo que precisamos saber</a:t>
            </a:r>
          </a:p>
          <a:p>
            <a:pPr algn="ctr" eaLnBrk="1" hangingPunct="1">
              <a:defRPr/>
            </a:pPr>
            <a:endParaRPr lang="pt-BR" sz="13800" i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4451" y="4538548"/>
            <a:ext cx="213706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www.github.com/lhelal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osf.io</a:t>
            </a:r>
            <a:r>
              <a:rPr lang="en-US" sz="1600" dirty="0" smtClean="0">
                <a:solidFill>
                  <a:schemeClr val="bg1"/>
                </a:solidFill>
              </a:rPr>
              <a:t>/6xzyf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lucas.helal@ufrgs.br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53" y="6160167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5794290" y="6190794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239423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11" y="4579128"/>
            <a:ext cx="1243003" cy="124300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8990" y="5742251"/>
            <a:ext cx="143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@</a:t>
            </a:r>
            <a:r>
              <a:rPr lang="pt-BR" dirty="0" err="1" smtClean="0">
                <a:solidFill>
                  <a:srgbClr val="FFFF00"/>
                </a:solidFill>
              </a:rPr>
              <a:t>lucashelal</a:t>
            </a:r>
            <a:r>
              <a:rPr lang="pt-BR" dirty="0" smtClean="0">
                <a:solidFill>
                  <a:srgbClr val="FFFF00"/>
                </a:solidFill>
              </a:rPr>
              <a:t>_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2159567" y="4433652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10934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Potenciais conflitos de interesses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3452511" y="1398727"/>
            <a:ext cx="196720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0" smtClean="0">
                <a:solidFill>
                  <a:schemeClr val="bg1"/>
                </a:solidFill>
              </a:rPr>
              <a:t>?</a:t>
            </a:r>
            <a:endParaRPr lang="pt-BR" sz="30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0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Conflitos de interesse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82880" y="6431280"/>
            <a:ext cx="258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rgbClr val="FFFF00"/>
                </a:solidFill>
              </a:rPr>
              <a:t>ICMJE, 2018; COPE, 2018.</a:t>
            </a:r>
            <a:endParaRPr lang="pt-BR">
              <a:solidFill>
                <a:srgbClr val="FFFF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624840" y="2536736"/>
            <a:ext cx="7848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i="1" dirty="0" smtClean="0">
                <a:solidFill>
                  <a:schemeClr val="bg1"/>
                </a:solidFill>
              </a:rPr>
              <a:t>”É qualquer aspecto </a:t>
            </a:r>
            <a:r>
              <a:rPr lang="pt-BR" sz="3600" i="1" dirty="0">
                <a:solidFill>
                  <a:srgbClr val="E93AEC"/>
                </a:solidFill>
              </a:rPr>
              <a:t>(</a:t>
            </a:r>
            <a:r>
              <a:rPr lang="pt-BR" sz="3600" i="1" dirty="0" smtClean="0">
                <a:solidFill>
                  <a:srgbClr val="E93AEC"/>
                </a:solidFill>
              </a:rPr>
              <a:t>financeiro, cultural, religioso ou pessoal) </a:t>
            </a:r>
            <a:r>
              <a:rPr lang="pt-BR" sz="3600" i="1" dirty="0" smtClean="0">
                <a:solidFill>
                  <a:schemeClr val="bg1"/>
                </a:solidFill>
              </a:rPr>
              <a:t>que possa </a:t>
            </a:r>
            <a:r>
              <a:rPr lang="pt-BR" sz="3600" i="1" dirty="0" smtClean="0">
                <a:solidFill>
                  <a:srgbClr val="E93AEC"/>
                </a:solidFill>
              </a:rPr>
              <a:t>influenciar</a:t>
            </a:r>
            <a:r>
              <a:rPr lang="pt-BR" sz="3600" i="1" dirty="0" smtClean="0">
                <a:solidFill>
                  <a:schemeClr val="bg1"/>
                </a:solidFill>
              </a:rPr>
              <a:t> o que eu tenho a dizer.” </a:t>
            </a:r>
            <a:endParaRPr lang="pt-BR" sz="3600" i="1" dirty="0">
              <a:solidFill>
                <a:schemeClr val="bg1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294203" y="770623"/>
            <a:ext cx="130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O que é?</a:t>
            </a:r>
            <a:endParaRPr lang="pt-BR" sz="2400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9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Conflitos de interesse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Rounded Rectangle 1"/>
          <p:cNvSpPr/>
          <p:nvPr/>
        </p:nvSpPr>
        <p:spPr>
          <a:xfrm>
            <a:off x="-411684" y="1687972"/>
            <a:ext cx="9114249" cy="868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/>
          <p:cNvSpPr txBox="1"/>
          <p:nvPr/>
        </p:nvSpPr>
        <p:spPr>
          <a:xfrm>
            <a:off x="233244" y="1694352"/>
            <a:ext cx="8665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</a:rPr>
              <a:t>Quem julga o potencial de relação é o ouvinte/leitor e não o palestrante/autor.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9" name="Rounded Rectangle 1"/>
          <p:cNvSpPr/>
          <p:nvPr/>
        </p:nvSpPr>
        <p:spPr>
          <a:xfrm>
            <a:off x="-411684" y="4256989"/>
            <a:ext cx="8412683" cy="4680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233244" y="4263369"/>
            <a:ext cx="8665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Resolução de conselhos, para situações profissionais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1" name="Rounded Rectangle 1"/>
          <p:cNvSpPr/>
          <p:nvPr/>
        </p:nvSpPr>
        <p:spPr>
          <a:xfrm>
            <a:off x="-411683" y="3595933"/>
            <a:ext cx="4983684" cy="4680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/>
          <p:cNvSpPr txBox="1"/>
          <p:nvPr/>
        </p:nvSpPr>
        <p:spPr>
          <a:xfrm>
            <a:off x="233244" y="3602313"/>
            <a:ext cx="8665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ICMJE/COPE, para publicações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3" name="Rounded Rectangle 1"/>
          <p:cNvSpPr/>
          <p:nvPr/>
        </p:nvSpPr>
        <p:spPr>
          <a:xfrm>
            <a:off x="-315431" y="5667828"/>
            <a:ext cx="6680136" cy="4680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4" name="CaixaDeTexto 13"/>
          <p:cNvSpPr txBox="1"/>
          <p:nvPr/>
        </p:nvSpPr>
        <p:spPr>
          <a:xfrm>
            <a:off x="233243" y="5674208"/>
            <a:ext cx="8665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srgbClr val="E93AEC"/>
                </a:solidFill>
              </a:rPr>
              <a:t>O que temos para a nutrição e exercício físico?</a:t>
            </a:r>
            <a:endParaRPr lang="pt-BR" sz="2400" b="1" dirty="0">
              <a:solidFill>
                <a:srgbClr val="E93AEC"/>
              </a:solidFill>
            </a:endParaRPr>
          </a:p>
        </p:txBody>
      </p:sp>
      <p:sp>
        <p:nvSpPr>
          <p:cNvPr id="15" name="Rounded Rectangle 1"/>
          <p:cNvSpPr/>
          <p:nvPr/>
        </p:nvSpPr>
        <p:spPr>
          <a:xfrm>
            <a:off x="-315431" y="2976625"/>
            <a:ext cx="4887432" cy="46804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/>
          <p:cNvSpPr txBox="1"/>
          <p:nvPr/>
        </p:nvSpPr>
        <p:spPr>
          <a:xfrm>
            <a:off x="245272" y="2983005"/>
            <a:ext cx="4230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Início: </a:t>
            </a:r>
            <a:r>
              <a:rPr lang="pt-BR" sz="2400" smtClean="0">
                <a:solidFill>
                  <a:srgbClr val="002060"/>
                </a:solidFill>
              </a:rPr>
              <a:t>indústria farmacêutica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82880" y="6431280"/>
            <a:ext cx="258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>
                <a:solidFill>
                  <a:srgbClr val="FFFF00"/>
                </a:solidFill>
              </a:rPr>
              <a:t>ICMJE, 2018; COPE, 2018.</a:t>
            </a:r>
            <a:endParaRPr lang="pt-BR">
              <a:solidFill>
                <a:srgbClr val="FFFF0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89560" y="716280"/>
            <a:ext cx="168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Como lidar?</a:t>
            </a:r>
            <a:endParaRPr lang="pt-BR" sz="2400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00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Conflitos de interesse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2" y="1252749"/>
            <a:ext cx="8803456" cy="3307219"/>
          </a:xfrm>
          <a:prstGeom prst="roundRect">
            <a:avLst/>
          </a:prstGeom>
        </p:spPr>
      </p:pic>
      <p:sp>
        <p:nvSpPr>
          <p:cNvPr id="3" name="Retângulo Arredondado 2"/>
          <p:cNvSpPr/>
          <p:nvPr/>
        </p:nvSpPr>
        <p:spPr>
          <a:xfrm>
            <a:off x="136991" y="5105402"/>
            <a:ext cx="4182346" cy="697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 smtClean="0"/>
              <a:t>Pesquisador adota dieta </a:t>
            </a:r>
            <a:r>
              <a:rPr lang="pt-BR" sz="2200" b="1" i="1" dirty="0" err="1" smtClean="0"/>
              <a:t>low-carb</a:t>
            </a:r>
            <a:endParaRPr lang="pt-BR" sz="2200" b="1" i="1" dirty="0"/>
          </a:p>
        </p:txBody>
      </p:sp>
      <p:sp>
        <p:nvSpPr>
          <p:cNvPr id="17" name="Retângulo Arredondado 16"/>
          <p:cNvSpPr/>
          <p:nvPr/>
        </p:nvSpPr>
        <p:spPr>
          <a:xfrm>
            <a:off x="4740442" y="5105402"/>
            <a:ext cx="4204235" cy="697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 smtClean="0"/>
              <a:t>Pesquisa sobre dieta </a:t>
            </a:r>
            <a:r>
              <a:rPr lang="pt-BR" sz="2200" b="1" i="1" dirty="0" err="1" smtClean="0"/>
              <a:t>low-carb</a:t>
            </a:r>
            <a:endParaRPr lang="pt-BR" sz="2200" b="1" i="1" dirty="0"/>
          </a:p>
        </p:txBody>
      </p:sp>
      <p:cxnSp>
        <p:nvCxnSpPr>
          <p:cNvPr id="7" name="Conector de Seta Reta 6"/>
          <p:cNvCxnSpPr/>
          <p:nvPr/>
        </p:nvCxnSpPr>
        <p:spPr>
          <a:xfrm>
            <a:off x="142552" y="5935582"/>
            <a:ext cx="8803456" cy="0"/>
          </a:xfrm>
          <a:prstGeom prst="straightConnector1">
            <a:avLst/>
          </a:prstGeom>
          <a:ln w="38100">
            <a:solidFill>
              <a:srgbClr val="E93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64793" y="6488668"/>
            <a:ext cx="417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Ioannidis</a:t>
            </a:r>
            <a:r>
              <a:rPr lang="pt-BR" dirty="0" smtClean="0">
                <a:solidFill>
                  <a:srgbClr val="FFFF00"/>
                </a:solidFill>
              </a:rPr>
              <a:t> JPA, </a:t>
            </a:r>
            <a:r>
              <a:rPr lang="pt-BR" dirty="0" err="1" smtClean="0">
                <a:solidFill>
                  <a:srgbClr val="FFFF00"/>
                </a:solidFill>
              </a:rPr>
              <a:t>Trepanowski</a:t>
            </a:r>
            <a:r>
              <a:rPr lang="pt-BR" dirty="0" smtClean="0">
                <a:solidFill>
                  <a:srgbClr val="FFFF00"/>
                </a:solidFill>
              </a:rPr>
              <a:t> JF. JAMA, 2018.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825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Conflitos de interesse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555" y="3627288"/>
            <a:ext cx="1340007" cy="2058132"/>
          </a:xfrm>
          <a:prstGeom prst="roundRect">
            <a:avLst>
              <a:gd name="adj" fmla="val 33186"/>
            </a:avLst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837" y="3540033"/>
            <a:ext cx="1466618" cy="2136846"/>
          </a:xfrm>
          <a:prstGeom prst="round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/>
          <a:srcRect t="5874"/>
          <a:stretch/>
        </p:blipFill>
        <p:spPr>
          <a:xfrm>
            <a:off x="6884180" y="3697176"/>
            <a:ext cx="1383482" cy="1839644"/>
          </a:xfrm>
          <a:prstGeom prst="round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245275" y="709663"/>
            <a:ext cx="513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Exemplos factíveis </a:t>
            </a:r>
            <a:r>
              <a:rPr lang="pt-BR" sz="2400" i="1" smtClean="0">
                <a:solidFill>
                  <a:srgbClr val="FFFF00"/>
                </a:solidFill>
              </a:rPr>
              <a:t>no âmbito financeiro</a:t>
            </a:r>
            <a:endParaRPr lang="pt-BR" sz="2400" i="1">
              <a:solidFill>
                <a:srgbClr val="FFFF00"/>
              </a:solidFill>
            </a:endParaRPr>
          </a:p>
        </p:txBody>
      </p:sp>
      <p:sp>
        <p:nvSpPr>
          <p:cNvPr id="15" name="Retângulo Arredondado 14"/>
          <p:cNvSpPr/>
          <p:nvPr/>
        </p:nvSpPr>
        <p:spPr>
          <a:xfrm>
            <a:off x="323528" y="1551690"/>
            <a:ext cx="1216514" cy="697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smtClean="0"/>
              <a:t>Livros</a:t>
            </a:r>
            <a:endParaRPr lang="pt-BR" sz="2200" b="1" i="1" dirty="0"/>
          </a:p>
        </p:txBody>
      </p:sp>
      <p:sp>
        <p:nvSpPr>
          <p:cNvPr id="16" name="Retângulo Arredondado 15"/>
          <p:cNvSpPr/>
          <p:nvPr/>
        </p:nvSpPr>
        <p:spPr>
          <a:xfrm>
            <a:off x="1715051" y="1546142"/>
            <a:ext cx="1449003" cy="697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smtClean="0"/>
              <a:t>Cursos</a:t>
            </a:r>
            <a:endParaRPr lang="pt-BR" sz="2200" b="1" i="1" dirty="0"/>
          </a:p>
        </p:txBody>
      </p:sp>
      <p:sp>
        <p:nvSpPr>
          <p:cNvPr id="17" name="Retângulo Arredondado 16"/>
          <p:cNvSpPr/>
          <p:nvPr/>
        </p:nvSpPr>
        <p:spPr>
          <a:xfrm>
            <a:off x="3314997" y="1546142"/>
            <a:ext cx="2640635" cy="697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smtClean="0"/>
              <a:t>Simpósios temáticos</a:t>
            </a:r>
            <a:endParaRPr lang="pt-BR" sz="2200" b="1" i="1" dirty="0"/>
          </a:p>
        </p:txBody>
      </p:sp>
      <p:sp>
        <p:nvSpPr>
          <p:cNvPr id="18" name="Retângulo Arredondado 17"/>
          <p:cNvSpPr/>
          <p:nvPr/>
        </p:nvSpPr>
        <p:spPr>
          <a:xfrm>
            <a:off x="6366455" y="1545617"/>
            <a:ext cx="2640635" cy="697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 smtClean="0">
                <a:solidFill>
                  <a:srgbClr val="FFFF00"/>
                </a:solidFill>
              </a:rPr>
              <a:t>Publicações?</a:t>
            </a:r>
            <a:endParaRPr lang="pt-BR" sz="2200" b="1" i="1" dirty="0">
              <a:solidFill>
                <a:srgbClr val="FFFF00"/>
              </a:solidFill>
            </a:endParaRPr>
          </a:p>
        </p:txBody>
      </p:sp>
      <p:cxnSp>
        <p:nvCxnSpPr>
          <p:cNvPr id="19" name="Conector de Seta Reta 18"/>
          <p:cNvCxnSpPr/>
          <p:nvPr/>
        </p:nvCxnSpPr>
        <p:spPr>
          <a:xfrm>
            <a:off x="323528" y="2430382"/>
            <a:ext cx="8681843" cy="0"/>
          </a:xfrm>
          <a:prstGeom prst="straightConnector1">
            <a:avLst/>
          </a:prstGeom>
          <a:ln w="38100">
            <a:solidFill>
              <a:srgbClr val="E93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323528" y="2704702"/>
            <a:ext cx="8607128" cy="0"/>
          </a:xfrm>
          <a:prstGeom prst="straightConnector1">
            <a:avLst/>
          </a:prstGeom>
          <a:ln w="38100">
            <a:solidFill>
              <a:srgbClr val="E93A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6"/>
          <a:srcRect t="8925"/>
          <a:stretch/>
        </p:blipFill>
        <p:spPr>
          <a:xfrm>
            <a:off x="3019987" y="3795888"/>
            <a:ext cx="1257425" cy="172093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1788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9912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Conflitos de interesse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245275" y="694423"/>
            <a:ext cx="2833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err="1" smtClean="0">
                <a:solidFill>
                  <a:srgbClr val="FFFF00"/>
                </a:solidFill>
              </a:rPr>
              <a:t>Take</a:t>
            </a:r>
            <a:r>
              <a:rPr lang="pt-BR" sz="2400" i="1" dirty="0" smtClean="0">
                <a:solidFill>
                  <a:srgbClr val="FFFF00"/>
                </a:solidFill>
              </a:rPr>
              <a:t>-home </a:t>
            </a:r>
            <a:r>
              <a:rPr lang="pt-BR" sz="2400" i="1" dirty="0" err="1" smtClean="0">
                <a:solidFill>
                  <a:srgbClr val="FFFF00"/>
                </a:solidFill>
              </a:rPr>
              <a:t>messages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14" name="Rounded Rectangle 1"/>
          <p:cNvSpPr/>
          <p:nvPr/>
        </p:nvSpPr>
        <p:spPr>
          <a:xfrm>
            <a:off x="-330672" y="1988096"/>
            <a:ext cx="9108912" cy="837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ixaDeTexto 19"/>
          <p:cNvSpPr txBox="1"/>
          <p:nvPr/>
        </p:nvSpPr>
        <p:spPr>
          <a:xfrm>
            <a:off x="230032" y="1994476"/>
            <a:ext cx="8411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Há algum potencial interesse conflitante, de qualquer origem, que possa ter associação com o resultado desse estudo?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21" name="Rounded Rectangle 1"/>
          <p:cNvSpPr/>
          <p:nvPr/>
        </p:nvSpPr>
        <p:spPr>
          <a:xfrm>
            <a:off x="-330672" y="3542576"/>
            <a:ext cx="9108912" cy="837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230032" y="3548956"/>
            <a:ext cx="8411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Há algum potencial interesse conflitante, de qualquer origem, que possa ter associação com o discurso de quem fala?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23" name="Rounded Rectangle 1"/>
          <p:cNvSpPr/>
          <p:nvPr/>
        </p:nvSpPr>
        <p:spPr>
          <a:xfrm>
            <a:off x="-330672" y="5127536"/>
            <a:ext cx="9108912" cy="83737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230032" y="5133916"/>
            <a:ext cx="84110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002060"/>
                </a:solidFill>
              </a:rPr>
              <a:t>Pesquisadores que recebem financiamento ou adotam determinados estilos de vida estão proibidos de pesquisar/falar?</a:t>
            </a:r>
            <a:endParaRPr lang="pt-B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86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Causalidade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7531" y="730615"/>
            <a:ext cx="1136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O que é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42" name="Retângulo Arredondado 41"/>
          <p:cNvSpPr/>
          <p:nvPr/>
        </p:nvSpPr>
        <p:spPr>
          <a:xfrm>
            <a:off x="460688" y="2833735"/>
            <a:ext cx="2514600" cy="1615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solidFill>
                  <a:srgbClr val="FFFF00"/>
                </a:solidFill>
              </a:rPr>
              <a:t>Fator Causal</a:t>
            </a:r>
          </a:p>
        </p:txBody>
      </p:sp>
      <p:sp>
        <p:nvSpPr>
          <p:cNvPr id="43" name="Retângulo Arredondado 42"/>
          <p:cNvSpPr/>
          <p:nvPr/>
        </p:nvSpPr>
        <p:spPr>
          <a:xfrm>
            <a:off x="6115388" y="2833735"/>
            <a:ext cx="2514600" cy="1615440"/>
          </a:xfrm>
          <a:prstGeom prst="round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FFFF00"/>
                </a:solidFill>
              </a:rPr>
              <a:t>Desfecho</a:t>
            </a:r>
            <a:endParaRPr lang="pt-BR" sz="3200" b="1" dirty="0">
              <a:solidFill>
                <a:srgbClr val="FFFF00"/>
              </a:solidFill>
            </a:endParaRPr>
          </a:p>
        </p:txBody>
      </p:sp>
      <p:sp>
        <p:nvSpPr>
          <p:cNvPr id="44" name="Seta para a Direita 43"/>
          <p:cNvSpPr/>
          <p:nvPr/>
        </p:nvSpPr>
        <p:spPr>
          <a:xfrm>
            <a:off x="2975288" y="3444240"/>
            <a:ext cx="3140100" cy="4114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/>
          <p:cNvSpPr txBox="1"/>
          <p:nvPr/>
        </p:nvSpPr>
        <p:spPr>
          <a:xfrm>
            <a:off x="3169920" y="3185160"/>
            <a:ext cx="2604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 smtClean="0">
                <a:solidFill>
                  <a:srgbClr val="FFFF00"/>
                </a:solidFill>
              </a:rPr>
              <a:t>Relação </a:t>
            </a:r>
            <a:r>
              <a:rPr lang="pt-BR" sz="2000" i="1" smtClean="0">
                <a:solidFill>
                  <a:srgbClr val="FFFF00"/>
                </a:solidFill>
              </a:rPr>
              <a:t>de causalidade</a:t>
            </a:r>
            <a:endParaRPr lang="pt-BR" sz="2000" i="1">
              <a:solidFill>
                <a:srgbClr val="FFFF00"/>
              </a:solidFill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0" y="6473184"/>
            <a:ext cx="334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Hernan</a:t>
            </a:r>
            <a:r>
              <a:rPr lang="pt-BR" dirty="0" smtClean="0">
                <a:solidFill>
                  <a:srgbClr val="FFFF00"/>
                </a:solidFill>
              </a:rPr>
              <a:t> M, J </a:t>
            </a:r>
            <a:r>
              <a:rPr lang="pt-BR" dirty="0" err="1" smtClean="0">
                <a:solidFill>
                  <a:srgbClr val="FFFF00"/>
                </a:solidFill>
              </a:rPr>
              <a:t>Clin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Epidemiol</a:t>
            </a:r>
            <a:r>
              <a:rPr lang="pt-BR" dirty="0" smtClean="0">
                <a:solidFill>
                  <a:srgbClr val="FFFF00"/>
                </a:solidFill>
              </a:rPr>
              <a:t>, 2013.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5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7459</TotalTime>
  <Words>839</Words>
  <Application>Microsoft Macintosh PowerPoint</Application>
  <PresentationFormat>Apresentação na tela (4:3)</PresentationFormat>
  <Paragraphs>185</Paragraphs>
  <Slides>28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4" baseType="lpstr">
      <vt:lpstr>Al Nile</vt:lpstr>
      <vt:lpstr>Calibri</vt:lpstr>
      <vt:lpstr>Calibri Light</vt:lpstr>
      <vt:lpstr>Times New Roman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Eliana Silva</dc:creator>
  <cp:lastModifiedBy>Eliana Silva</cp:lastModifiedBy>
  <cp:revision>243</cp:revision>
  <dcterms:created xsi:type="dcterms:W3CDTF">2017-04-24T15:20:29Z</dcterms:created>
  <dcterms:modified xsi:type="dcterms:W3CDTF">2018-04-02T19:50:27Z</dcterms:modified>
</cp:coreProperties>
</file>